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2" r:id="rId8"/>
    <p:sldId id="266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B9B9"/>
    <a:srgbClr val="565656"/>
    <a:srgbClr val="1B1B1B"/>
    <a:srgbClr val="1A1A1A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6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5495290" y="3307080"/>
            <a:ext cx="23213060" cy="187979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55365" y="3467418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8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Pathway</a:t>
            </a:r>
            <a:endParaRPr lang="en-US" altLang="en-US" sz="8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937510" y="4606925"/>
            <a:ext cx="63150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altLang="en-US" sz="3200">
                <a:solidFill>
                  <a:schemeClr val="bg1">
                    <a:lumMod val="50000"/>
                  </a:schemeClr>
                </a:solidFill>
                <a:latin typeface="Candara Light" panose="020E0502030303020204" charset="0"/>
                <a:cs typeface="Candara Light" panose="020E0502030303020204" charset="0"/>
              </a:rPr>
              <a:t>Намери пътя към бъдещето си</a:t>
            </a:r>
            <a:endParaRPr lang="bg-BG" altLang="en-US" sz="3200">
              <a:solidFill>
                <a:schemeClr val="bg1">
                  <a:lumMod val="50000"/>
                </a:schemeClr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-5708650" y="-4927600"/>
            <a:ext cx="23213060" cy="187979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342005" y="-4103052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8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Pathway</a:t>
            </a:r>
            <a:endParaRPr lang="en-US" altLang="en-US" sz="8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724150" y="-1057910"/>
            <a:ext cx="63150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altLang="en-US" sz="3200">
                <a:solidFill>
                  <a:schemeClr val="bg1">
                    <a:lumMod val="50000"/>
                  </a:schemeClr>
                </a:solidFill>
                <a:latin typeface="Candara Light" panose="020E0502030303020204" charset="0"/>
                <a:cs typeface="Candara Light" panose="020E0502030303020204" charset="0"/>
              </a:rPr>
              <a:t>Намери пътя към бъдещето си</a:t>
            </a:r>
            <a:endParaRPr lang="bg-BG" altLang="en-US" sz="3200">
              <a:solidFill>
                <a:schemeClr val="bg1">
                  <a:lumMod val="50000"/>
                </a:schemeClr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15" name="Picture 14" descr="Screenshot 2024-09-15 102152"/>
          <p:cNvPicPr>
            <a:picLocks noChangeAspect="1"/>
          </p:cNvPicPr>
          <p:nvPr/>
        </p:nvPicPr>
        <p:blipFill>
          <a:blip r:embed="rId1"/>
          <a:srcRect l="-2315" r="-166"/>
          <a:stretch>
            <a:fillRect/>
          </a:stretch>
        </p:blipFill>
        <p:spPr>
          <a:xfrm>
            <a:off x="1066800" y="721360"/>
            <a:ext cx="2148840" cy="210312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444875" y="721360"/>
            <a:ext cx="4064000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bg-BG" altLang="en-US" sz="2800">
                <a:solidFill>
                  <a:schemeClr val="bg1"/>
                </a:solidFill>
                <a:latin typeface="Cascadia Code SemiLight" panose="020B0609020000020004" charset="0"/>
                <a:cs typeface="Cascadia Code SemiLight" panose="020B0609020000020004" charset="0"/>
              </a:rPr>
              <a:t>Улвие Мустафа</a:t>
            </a:r>
            <a:endParaRPr lang="bg-BG" altLang="en-US" sz="2800">
              <a:solidFill>
                <a:schemeClr val="bg1"/>
              </a:solidFill>
              <a:latin typeface="Cascadia Code SemiLight" panose="020B0609020000020004" charset="0"/>
              <a:cs typeface="Cascadia Code SemiLight" panose="020B0609020000020004" charset="0"/>
            </a:endParaRPr>
          </a:p>
          <a:p>
            <a:endParaRPr lang="bg-BG" altLang="en-US" sz="2800">
              <a:solidFill>
                <a:schemeClr val="bg1"/>
              </a:solidFill>
              <a:latin typeface="Cascadia Code SemiLight" panose="020B0609020000020004" charset="0"/>
              <a:cs typeface="Cascadia Code SemiLight" panose="020B06090200000200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549650" y="1250315"/>
            <a:ext cx="5091430" cy="991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bg-BG" altLang="en-US" sz="1400" dirty="0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Допринесе към проекта със своята </a:t>
            </a:r>
            <a:r>
              <a:rPr lang="bg-BG" altLang="en-US" sz="1400" dirty="0" err="1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креактивност</a:t>
            </a:r>
            <a:r>
              <a:rPr lang="bg-BG" altLang="en-US" sz="1400" dirty="0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 за </a:t>
            </a:r>
            <a:r>
              <a:rPr lang="bg-BG" altLang="en-US" sz="1400" dirty="0" err="1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идеата</a:t>
            </a:r>
            <a:r>
              <a:rPr lang="bg-BG" altLang="en-US" sz="1400" dirty="0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, уменията си за технологичната част на проекта и енергията си.</a:t>
            </a:r>
            <a:endParaRPr lang="bg-BG" altLang="en-US" sz="1400" dirty="0">
              <a:solidFill>
                <a:schemeClr val="bg1"/>
              </a:solidFill>
              <a:latin typeface="Cascadia Code Light" panose="020B0609020000020004" charset="0"/>
              <a:cs typeface="Cascadia Code Light" panose="020B06090200000200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549650" y="2475230"/>
            <a:ext cx="726440" cy="267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3549650" y="2475230"/>
            <a:ext cx="7258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/>
              <a:t>backend</a:t>
            </a:r>
            <a:endParaRPr lang="en-US" altLang="en-US" sz="1200"/>
          </a:p>
        </p:txBody>
      </p:sp>
      <p:sp>
        <p:nvSpPr>
          <p:cNvPr id="29" name="Rounded Rectangle 28"/>
          <p:cNvSpPr/>
          <p:nvPr/>
        </p:nvSpPr>
        <p:spPr>
          <a:xfrm>
            <a:off x="4403090" y="2475230"/>
            <a:ext cx="726440" cy="267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4403090" y="2475230"/>
            <a:ext cx="7258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/>
              <a:t>design</a:t>
            </a:r>
            <a:endParaRPr lang="en-US" altLang="en-US" sz="1200"/>
          </a:p>
        </p:txBody>
      </p:sp>
      <p:sp>
        <p:nvSpPr>
          <p:cNvPr id="31" name="Text Box 30"/>
          <p:cNvSpPr txBox="1"/>
          <p:nvPr/>
        </p:nvSpPr>
        <p:spPr>
          <a:xfrm>
            <a:off x="3434080" y="3768090"/>
            <a:ext cx="4064000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bg-BG" altLang="bg-BG" sz="2800">
                <a:solidFill>
                  <a:schemeClr val="bg1"/>
                </a:solidFill>
                <a:latin typeface="Cascadia Code SemiLight" panose="020B0609020000020004" charset="0"/>
                <a:cs typeface="Cascadia Code SemiLight" panose="020B0609020000020004" charset="0"/>
              </a:rPr>
              <a:t>Шениз Али</a:t>
            </a:r>
            <a:endParaRPr lang="bg-BG" altLang="bg-BG" sz="2800">
              <a:solidFill>
                <a:schemeClr val="bg1"/>
              </a:solidFill>
              <a:latin typeface="Cascadia Code SemiLight" panose="020B0609020000020004" charset="0"/>
              <a:cs typeface="Cascadia Code SemiLight" panose="020B06090200000200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538855" y="4297045"/>
            <a:ext cx="5091430" cy="991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bg-BG" altLang="en-US" sz="1400" dirty="0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Инвестира труд и енергия в проекта, работила върху разработката на </a:t>
            </a:r>
            <a:r>
              <a:rPr lang="bg-BG" altLang="en-US" sz="1400" dirty="0" err="1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клиенталната</a:t>
            </a:r>
            <a:r>
              <a:rPr lang="bg-BG" altLang="en-US" sz="1400" dirty="0">
                <a:solidFill>
                  <a:schemeClr val="bg1"/>
                </a:solidFill>
                <a:latin typeface="Cascadia Code Light" panose="020B0609020000020004" charset="0"/>
                <a:cs typeface="Cascadia Code Light" panose="020B0609020000020004" charset="0"/>
              </a:rPr>
              <a:t> част на проекта и свързването на базата данни </a:t>
            </a:r>
            <a:endParaRPr lang="bg-BG" altLang="en-US" sz="1400" dirty="0">
              <a:solidFill>
                <a:schemeClr val="bg1"/>
              </a:solidFill>
              <a:latin typeface="Cascadia Code Light" panose="020B0609020000020004" charset="0"/>
              <a:cs typeface="Cascadia Code Light" panose="020B06090200000200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538855" y="5521960"/>
            <a:ext cx="726440" cy="267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3538855" y="5521960"/>
            <a:ext cx="7258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/>
              <a:t>frontend</a:t>
            </a:r>
            <a:endParaRPr lang="en-US" altLang="en-US" sz="1200"/>
          </a:p>
        </p:txBody>
      </p:sp>
      <p:sp>
        <p:nvSpPr>
          <p:cNvPr id="35" name="Rounded Rectangle 34"/>
          <p:cNvSpPr/>
          <p:nvPr/>
        </p:nvSpPr>
        <p:spPr>
          <a:xfrm>
            <a:off x="4392295" y="5521960"/>
            <a:ext cx="726440" cy="267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4392295" y="5521960"/>
            <a:ext cx="7150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/>
              <a:t>data</a:t>
            </a:r>
            <a:endParaRPr lang="en-US" altLang="en-US" sz="1200"/>
          </a:p>
        </p:txBody>
      </p:sp>
      <p:pic>
        <p:nvPicPr>
          <p:cNvPr id="37" name="Picture 36" descr="500954416_1433300881002985_1528916721222301837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3830955"/>
            <a:ext cx="2089785" cy="208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6" grpId="0"/>
      <p:bldP spid="26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/>
      <p:bldP spid="31" grpId="1"/>
      <p:bldP spid="32" grpId="0"/>
      <p:bldP spid="32" grpId="1"/>
      <p:bldP spid="33" grpId="0" bldLvl="0" animBg="1"/>
      <p:bldP spid="33" grpId="1" animBg="1"/>
      <p:bldP spid="34" grpId="0"/>
      <p:bldP spid="34" grpId="1"/>
      <p:bldP spid="35" grpId="0" bldLvl="0" animBg="1"/>
      <p:bldP spid="35" grpId="1" animBg="1"/>
      <p:bldP spid="36" grpId="0"/>
      <p:bldP spid="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545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823595" y="834390"/>
            <a:ext cx="259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>
                <a:solidFill>
                  <a:schemeClr val="bg1">
                    <a:lumMod val="50000"/>
                  </a:schemeClr>
                </a:solidFill>
                <a:latin typeface="Microsoft Sans Serif" panose="020B0604020202020204" charset="0"/>
                <a:cs typeface="Microsoft Sans Serif" panose="020B0604020202020204" charset="0"/>
              </a:rPr>
              <a:t>Предизвикателство</a:t>
            </a:r>
            <a:endParaRPr lang="bg-BG">
              <a:solidFill>
                <a:schemeClr val="bg1">
                  <a:lumMod val="50000"/>
                </a:schemeClr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6446" y="1192602"/>
            <a:ext cx="743094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altLang="ru-R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charset="0"/>
                <a:cs typeface="Microsoft Sans Serif" panose="020B0604020202020204" charset="0"/>
              </a:rPr>
              <a:t>Как можем да помогнем на несигурните хора в кариерата си?</a:t>
            </a:r>
            <a:endParaRPr lang="bg-BG" alt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8185" y="4037330"/>
            <a:ext cx="1457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>
                <a:solidFill>
                  <a:schemeClr val="bg1">
                    <a:lumMod val="50000"/>
                  </a:schemeClr>
                </a:solidFill>
                <a:latin typeface="Microsoft Sans Serif" panose="020B0604020202020204" charset="0"/>
                <a:cs typeface="Microsoft Sans Serif" panose="020B0604020202020204" charset="0"/>
              </a:rPr>
              <a:t>Целите ни:</a:t>
            </a:r>
            <a:endParaRPr lang="bg-BG">
              <a:solidFill>
                <a:schemeClr val="bg1">
                  <a:lumMod val="50000"/>
                </a:schemeClr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8185" y="4405630"/>
            <a:ext cx="58134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</a:t>
            </a:r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Анализ на потребителя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Фокус върху кариерата на потребителя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r>
              <a:rPr lang="en-US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</a:t>
            </a:r>
            <a:r>
              <a:rPr lang="bg-BG" altLang="en-US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Комфорта на клиентите ни</a:t>
            </a:r>
            <a:endParaRPr lang="bg-BG" altLang="en-US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672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52805" y="17780"/>
            <a:ext cx="3108960" cy="6858000"/>
            <a:chOff x="1343" y="28"/>
            <a:chExt cx="5239" cy="11126"/>
          </a:xfrm>
        </p:grpSpPr>
        <p:pic>
          <p:nvPicPr>
            <p:cNvPr id="4" name="Picture 3" descr="Device Android F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43" y="28"/>
              <a:ext cx="5239" cy="11126"/>
            </a:xfrm>
            <a:prstGeom prst="rect">
              <a:avLst/>
            </a:prstGeom>
          </p:spPr>
        </p:pic>
        <p:pic>
          <p:nvPicPr>
            <p:cNvPr id="2" name="lv_0_20260228163016.mp4">
              <a:hlinkClick r:id="" action="ppaction://media"/>
            </p:cNvPr>
            <p:cNvPicPr/>
            <p:nvPr>
              <a:videoFile r:link="rId2"/>
              <p:extLst>
                <p:ext uri="{DAA4B4D4-6D71-4841-9C94-3DE7FCFB9230}">
                  <p14:media xmlns:p14="http://schemas.microsoft.com/office/powerpoint/2010/main" r:embed="rId3"/>
                </p:ext>
              </p:extLst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512" y="191"/>
              <a:ext cx="4860" cy="10800"/>
            </a:xfrm>
            <a:prstGeom prst="roundRect">
              <a:avLst>
                <a:gd name="adj" fmla="val 16184"/>
              </a:avLst>
            </a:prstGeom>
          </p:spPr>
        </p:pic>
      </p:grpSp>
      <p:sp>
        <p:nvSpPr>
          <p:cNvPr id="6" name="Text Box 5"/>
          <p:cNvSpPr txBox="1"/>
          <p:nvPr/>
        </p:nvSpPr>
        <p:spPr>
          <a:xfrm>
            <a:off x="6096000" y="1119505"/>
            <a:ext cx="57511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sz="4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Нашият завършен продукт</a:t>
            </a:r>
            <a:endParaRPr lang="bg-BG" sz="4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96000" y="2621915"/>
            <a:ext cx="5751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Нека ви обясним повече за начина, по който нашето приложение работи</a:t>
            </a:r>
            <a:endParaRPr 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672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426720" y="7607300"/>
            <a:ext cx="1014984" cy="10147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152269" y="10976610"/>
            <a:ext cx="1014730" cy="101473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rcRect t="29474" b="32979"/>
          <a:stretch>
            <a:fillRect/>
          </a:stretch>
        </p:blipFill>
        <p:spPr>
          <a:xfrm>
            <a:off x="3877564" y="7607300"/>
            <a:ext cx="2651760" cy="101473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239889" y="999363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9322054" y="7890828"/>
            <a:ext cx="2651760" cy="73088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6"/>
          <a:stretch>
            <a:fillRect/>
          </a:stretch>
        </p:blipFill>
        <p:spPr>
          <a:xfrm>
            <a:off x="2463165" y="10976610"/>
            <a:ext cx="2011680" cy="201168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7"/>
          <a:stretch>
            <a:fillRect/>
          </a:stretch>
        </p:blipFill>
        <p:spPr>
          <a:xfrm>
            <a:off x="5501640" y="14149705"/>
            <a:ext cx="1188085" cy="109728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8"/>
          <a:stretch>
            <a:fillRect/>
          </a:stretch>
        </p:blipFill>
        <p:spPr>
          <a:xfrm>
            <a:off x="7556500" y="12520295"/>
            <a:ext cx="1371600" cy="1371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51485" y="511175"/>
            <a:ext cx="6238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48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С какво се различаваме?</a:t>
            </a:r>
            <a:endParaRPr lang="bg-BG" altLang="bg-BG" sz="48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95350" y="2461895"/>
            <a:ext cx="7715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Ние се фокусираме изцяло върху потребителя и нуждите му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5350" y="2931795"/>
            <a:ext cx="7715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Създаваме система за развитие и не единствено тест за правене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95350" y="3655060"/>
            <a:ext cx="7715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Фокусираме се върху постоянството и успеха на клиента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672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426720" y="7607300"/>
            <a:ext cx="1014984" cy="10147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152269" y="10976610"/>
            <a:ext cx="1014730" cy="101473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rcRect t="29474" b="32979"/>
          <a:stretch>
            <a:fillRect/>
          </a:stretch>
        </p:blipFill>
        <p:spPr>
          <a:xfrm>
            <a:off x="3877564" y="7607300"/>
            <a:ext cx="2651760" cy="101473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239889" y="999363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9322054" y="7890828"/>
            <a:ext cx="2651760" cy="73088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6"/>
          <a:stretch>
            <a:fillRect/>
          </a:stretch>
        </p:blipFill>
        <p:spPr>
          <a:xfrm>
            <a:off x="2463165" y="10976610"/>
            <a:ext cx="2011680" cy="201168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7"/>
          <a:stretch>
            <a:fillRect/>
          </a:stretch>
        </p:blipFill>
        <p:spPr>
          <a:xfrm>
            <a:off x="5501640" y="14149705"/>
            <a:ext cx="1188085" cy="109728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8"/>
          <a:stretch>
            <a:fillRect/>
          </a:stretch>
        </p:blipFill>
        <p:spPr>
          <a:xfrm>
            <a:off x="7556500" y="12520295"/>
            <a:ext cx="1371600" cy="1371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51485" y="511175"/>
            <a:ext cx="6238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48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Ползи в дълъг срок</a:t>
            </a:r>
            <a:endParaRPr lang="bg-BG" altLang="bg-BG" sz="48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12215" y="2019935"/>
            <a:ext cx="7715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Подобрение на качествето на работа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Образована работна ръка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r>
              <a:rPr lang="bg-BG" altLang="bg-BG" sz="200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Доволни потребители</a:t>
            </a:r>
            <a:endParaRPr lang="bg-BG" altLang="bg-BG" sz="200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306892" y="3429169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507365" y="1042035"/>
            <a:ext cx="1014984" cy="10147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232914" y="1042035"/>
            <a:ext cx="1014730" cy="101473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rcRect t="29474" b="32979"/>
          <a:stretch>
            <a:fillRect/>
          </a:stretch>
        </p:blipFill>
        <p:spPr>
          <a:xfrm>
            <a:off x="3958209" y="1042035"/>
            <a:ext cx="2651760" cy="101473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320534" y="8636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9402699" y="1183958"/>
            <a:ext cx="2651760" cy="73088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6"/>
          <a:stretch>
            <a:fillRect/>
          </a:stretch>
        </p:blipFill>
        <p:spPr>
          <a:xfrm>
            <a:off x="2543810" y="3218180"/>
            <a:ext cx="2011680" cy="201168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7"/>
          <a:stretch>
            <a:fillRect/>
          </a:stretch>
        </p:blipFill>
        <p:spPr>
          <a:xfrm>
            <a:off x="5502275" y="3675380"/>
            <a:ext cx="1188085" cy="1097280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8"/>
          <a:stretch>
            <a:fillRect/>
          </a:stretch>
        </p:blipFill>
        <p:spPr>
          <a:xfrm>
            <a:off x="7637145" y="35382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672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814705" y="487680"/>
            <a:ext cx="2567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charset="0"/>
                <a:cs typeface="Microsoft Sans Serif" panose="020B0604020202020204" charset="0"/>
              </a:rPr>
              <a:t>Цели</a:t>
            </a:r>
            <a:endParaRPr lang="bg-BG" sz="5400" dirty="0">
              <a:solidFill>
                <a:schemeClr val="bg1">
                  <a:lumMod val="50000"/>
                </a:schemeClr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3530" y="1409700"/>
            <a:ext cx="90455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Tx/>
              <a:buNone/>
            </a:pPr>
            <a:r>
              <a:rPr lang="bg-BG" altLang="en-US" sz="2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Популяризиране на проекта</a:t>
            </a:r>
            <a:endParaRPr lang="bg-BG" altLang="en-US" sz="2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indent="0" algn="l">
              <a:buFontTx/>
              <a:buNone/>
            </a:pPr>
            <a:r>
              <a:rPr lang="bg-BG" altLang="en-US" sz="2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Добавяне нови функции</a:t>
            </a:r>
            <a:endParaRPr lang="bg-BG" altLang="en-US" sz="2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indent="0" algn="l">
              <a:buFontTx/>
              <a:buNone/>
            </a:pPr>
            <a:r>
              <a:rPr lang="bg-BG" altLang="en-US" sz="2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Трениране на свой собствен модел</a:t>
            </a:r>
            <a:endParaRPr lang="bg-BG" altLang="en-US" sz="2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indent="0" algn="l">
              <a:buFontTx/>
              <a:buNone/>
            </a:pPr>
            <a:r>
              <a:rPr lang="bg-BG" altLang="en-US" sz="2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Създаване на партньорства</a:t>
            </a:r>
            <a:endParaRPr lang="bg-BG" altLang="en-US" sz="2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  <a:p>
            <a:pPr indent="0" algn="l">
              <a:buFontTx/>
              <a:buNone/>
            </a:pPr>
            <a:r>
              <a:rPr lang="bg-BG" altLang="en-US" sz="2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- Социализиране на приложението: да може потребителите да качват за промените в пазара или обучението в университетите (по-достъпна и актуална информация)</a:t>
            </a:r>
            <a:endParaRPr lang="bg-BG" altLang="en-US" sz="2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-4276725" y="3429000"/>
            <a:ext cx="20742910" cy="5996305"/>
          </a:xfrm>
          <a:prstGeom prst="ellipse">
            <a:avLst/>
          </a:prstGeom>
          <a:gradFill>
            <a:gsLst>
              <a:gs pos="14000">
                <a:srgbClr val="000000"/>
              </a:gs>
              <a:gs pos="0">
                <a:srgbClr val="565656"/>
              </a:gs>
            </a:gsLst>
            <a:lin ang="5400000" scaled="0"/>
          </a:gradFill>
          <a:ln>
            <a:solidFill>
              <a:srgbClr val="B9B9B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443480" y="2552065"/>
            <a:ext cx="73056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bg1"/>
                </a:solidFill>
                <a:latin typeface="Microsoft Sans Serif" panose="020B0604020202020204" charset="0"/>
                <a:cs typeface="Microsoft Sans Serif" panose="020B0604020202020204" charset="0"/>
              </a:rPr>
              <a:t>Благодарим Ви за вниманието!</a:t>
            </a:r>
            <a:endParaRPr lang="bg-BG" sz="5400" dirty="0">
              <a:solidFill>
                <a:schemeClr val="bg1"/>
              </a:solidFill>
              <a:latin typeface="Microsoft Sans Serif" panose="020B0604020202020204" charset="0"/>
              <a:cs typeface="Microsoft Sans Serif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</Words>
  <Application>WPS Presentation</Application>
  <PresentationFormat>Widescreen</PresentationFormat>
  <Paragraphs>63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Microsoft Sans Serif</vt:lpstr>
      <vt:lpstr>Candara Light</vt:lpstr>
      <vt:lpstr>Cascadia Code SemiLight</vt:lpstr>
      <vt:lpstr>Cascadia Code Light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PC</dc:creator>
  <cp:lastModifiedBy>Ulvie Mustafa</cp:lastModifiedBy>
  <cp:revision>5</cp:revision>
  <dcterms:created xsi:type="dcterms:W3CDTF">2025-07-23T00:59:00Z</dcterms:created>
  <dcterms:modified xsi:type="dcterms:W3CDTF">2026-02-28T21:18:15Z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99CCC1BD633446B58A5481AC83851BAA_11</vt:lpwstr>
  </property>
  <property fmtid="{D5CDD505-2E9C-101B-9397-08002B2CF9AE}" pid="3" name="KSOProductBuildVer">
    <vt:lpwstr>1033-12.2.0.23196</vt:lpwstr>
  </property>
</Properties>
</file>